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9836-E70F-4176-B6E8-97A16FEDBC06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E01E1EE-3DFA-4FAD-BC14-B8D40E01CD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9836-E70F-4176-B6E8-97A16FEDBC06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E1EE-3DFA-4FAD-BC14-B8D40E01C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9836-E70F-4176-B6E8-97A16FEDBC06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E1EE-3DFA-4FAD-BC14-B8D40E01C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9836-E70F-4176-B6E8-97A16FEDBC06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E1EE-3DFA-4FAD-BC14-B8D40E01CD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9836-E70F-4176-B6E8-97A16FEDBC06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E01E1EE-3DFA-4FAD-BC14-B8D40E01C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9836-E70F-4176-B6E8-97A16FEDBC06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E1EE-3DFA-4FAD-BC14-B8D40E01CD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9836-E70F-4176-B6E8-97A16FEDBC06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E1EE-3DFA-4FAD-BC14-B8D40E01CD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9836-E70F-4176-B6E8-97A16FEDBC06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E1EE-3DFA-4FAD-BC14-B8D40E01C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9836-E70F-4176-B6E8-97A16FEDBC06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E1EE-3DFA-4FAD-BC14-B8D40E01C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9836-E70F-4176-B6E8-97A16FEDBC06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E1EE-3DFA-4FAD-BC14-B8D40E01CD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9836-E70F-4176-B6E8-97A16FEDBC06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E01E1EE-3DFA-4FAD-BC14-B8D40E01CD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529836-E70F-4176-B6E8-97A16FEDBC06}" type="datetimeFigureOut">
              <a:rPr lang="en-US" smtClean="0"/>
              <a:pPr/>
              <a:t>15-Aug-20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E01E1EE-3DFA-4FAD-BC14-B8D40E01C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thesoundofenglish.org/fricative-consonant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xico.com/definition/consonan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hesoundofenglish.org/affricates/" TargetMode="External"/><Relationship Id="rId2" Type="http://schemas.openxmlformats.org/officeDocument/2006/relationships/hyperlink" Target="https://thesoundofenglish.org/plosive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hesoundofenglish.org/nasal-sound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b="1" dirty="0" smtClean="0"/>
              <a:t>Classification of Consonant Sounds</a:t>
            </a:r>
          </a:p>
          <a:p>
            <a:r>
              <a:rPr lang="en-US" sz="3000" b="1" dirty="0" smtClean="0"/>
              <a:t>by</a:t>
            </a:r>
          </a:p>
          <a:p>
            <a:r>
              <a:rPr lang="en-US" sz="3000" b="1" dirty="0" smtClean="0"/>
              <a:t>Dr. </a:t>
            </a:r>
            <a:r>
              <a:rPr lang="en-US" sz="3000" b="1" dirty="0" err="1" smtClean="0"/>
              <a:t>Prithiviraj</a:t>
            </a:r>
            <a:r>
              <a:rPr lang="en-US" sz="3000" b="1" dirty="0" smtClean="0"/>
              <a:t> Singh </a:t>
            </a:r>
            <a:r>
              <a:rPr lang="en-US" sz="3000" b="1" dirty="0" err="1" smtClean="0"/>
              <a:t>Chauhan</a:t>
            </a:r>
            <a:endParaRPr lang="en-US" sz="30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Paper Nine: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IN" dirty="0" smtClean="0"/>
              <a:t>English Phonetics and Linguistics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Fricative: Sounds that are articulated with a stricture of close approximation are called fricatives.</a:t>
            </a:r>
          </a:p>
          <a:p>
            <a:r>
              <a:rPr lang="en-US" dirty="0" smtClean="0"/>
              <a:t>Example: five, vine, thin, then, sip, sheep (f, v, </a:t>
            </a:r>
            <a:r>
              <a:rPr lang="en-US" dirty="0" err="1" smtClean="0"/>
              <a:t>th</a:t>
            </a:r>
            <a:r>
              <a:rPr lang="en-US" dirty="0" smtClean="0"/>
              <a:t>, </a:t>
            </a:r>
            <a:r>
              <a:rPr lang="en-US" dirty="0" err="1" smtClean="0"/>
              <a:t>th</a:t>
            </a:r>
            <a:r>
              <a:rPr lang="en-US" dirty="0" smtClean="0"/>
              <a:t>, s, </a:t>
            </a:r>
            <a:r>
              <a:rPr lang="en-US" dirty="0" err="1" smtClean="0"/>
              <a:t>sh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more information visit: </a:t>
            </a:r>
            <a:r>
              <a:rPr lang="en-US" dirty="0" smtClean="0">
                <a:hlinkClick r:id="rId2"/>
              </a:rPr>
              <a:t>https://thesoundofenglish.org/fricative-consonants/</a:t>
            </a:r>
            <a:endParaRPr lang="en-US" dirty="0" smtClean="0"/>
          </a:p>
          <a:p>
            <a:r>
              <a:rPr lang="en-US" dirty="0" smtClean="0"/>
              <a:t>Laterals: Sounds that are articulated with a stricture of complete closure in the centre of the vocal tract but with the air escaping along the sides of the tongue without any friction are called laterals.</a:t>
            </a:r>
          </a:p>
          <a:p>
            <a:r>
              <a:rPr lang="en-US" dirty="0" smtClean="0"/>
              <a:t>Example: love (l)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Open Approximation:  Sound that are articulated with a stricture of open approximation are called frictionless continuant or semi vowels.</a:t>
            </a:r>
          </a:p>
          <a:p>
            <a:r>
              <a:rPr lang="en-US" dirty="0" smtClean="0"/>
              <a:t>Example:  yes, wet (y, w)</a:t>
            </a:r>
          </a:p>
          <a:p>
            <a:endParaRPr lang="en-US" dirty="0" smtClean="0"/>
          </a:p>
          <a:p>
            <a:r>
              <a:rPr lang="en-US" dirty="0" smtClean="0"/>
              <a:t>Reference: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Balasubramanian</a:t>
            </a:r>
            <a:r>
              <a:rPr lang="en-US" dirty="0" smtClean="0"/>
              <a:t>, T. (2002) </a:t>
            </a:r>
            <a:r>
              <a:rPr lang="en-US" i="1" dirty="0" smtClean="0"/>
              <a:t>A Textbook of English Phonetics for Indian Students.</a:t>
            </a:r>
            <a:r>
              <a:rPr lang="en-US" dirty="0" smtClean="0"/>
              <a:t> Delhi: Macmillan India Ltd. rpt. 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 of Speech Sound: Consonant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4572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What is Consonant?</a:t>
            </a:r>
          </a:p>
          <a:p>
            <a:pPr algn="just"/>
            <a:r>
              <a:rPr lang="en-US" sz="3000" dirty="0" smtClean="0"/>
              <a:t>“</a:t>
            </a:r>
            <a:r>
              <a:rPr lang="en-US" sz="3200" dirty="0" smtClean="0"/>
              <a:t>A basic speech sound in which the breath is at least partly obstructed and which can be combined with a vowel to form a syllable.” </a:t>
            </a:r>
            <a:r>
              <a:rPr lang="en-US" sz="2000" dirty="0" smtClean="0">
                <a:hlinkClick r:id="rId2"/>
              </a:rPr>
              <a:t>https://www.lexico.com/definition/consonant</a:t>
            </a:r>
            <a:r>
              <a:rPr lang="en-US" sz="2000" dirty="0" smtClean="0"/>
              <a:t> </a:t>
            </a:r>
          </a:p>
          <a:p>
            <a:pPr algn="just"/>
            <a:r>
              <a:rPr lang="en-US" sz="2000" dirty="0" smtClean="0"/>
              <a:t> </a:t>
            </a:r>
            <a:r>
              <a:rPr lang="en-US" sz="3000" dirty="0" smtClean="0"/>
              <a:t>All sounds during production of which we hear a friction are consonant, but not all consonant are produced with friction.</a:t>
            </a:r>
          </a:p>
          <a:p>
            <a:pPr algn="just"/>
            <a:r>
              <a:rPr lang="en-US" sz="3000" dirty="0" smtClean="0"/>
              <a:t>Example:  She, Ship, bat: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consonant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A consonant is usually described, talking into account whether it is voiceless or voiced i.e. whether vocal cards are open or close</a:t>
            </a:r>
          </a:p>
          <a:p>
            <a:r>
              <a:rPr lang="en-US" dirty="0" smtClean="0"/>
              <a:t>Place of articulation:   When two articulators come together to produce a sound at the different place in mouth. </a:t>
            </a:r>
          </a:p>
          <a:p>
            <a:r>
              <a:rPr lang="en-US" dirty="0" smtClean="0"/>
              <a:t> Manner of Articulation:  It refers to the way in which the passage of air is restricted by various organs of speech.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of Articulation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Bilabial: Two lips are articulator i.e. sound is produced with the help of two lips.</a:t>
            </a:r>
          </a:p>
          <a:p>
            <a:r>
              <a:rPr lang="en-US" dirty="0" smtClean="0"/>
              <a:t> Examples: pile, bile, mile (</a:t>
            </a:r>
            <a:r>
              <a:rPr lang="en-US" dirty="0" err="1" smtClean="0"/>
              <a:t>p,b,m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Labio</a:t>
            </a:r>
            <a:r>
              <a:rPr lang="en-US" dirty="0" smtClean="0"/>
              <a:t>-dental: The active articulator is lower lips and the passive articulators are the upper front teeth.</a:t>
            </a:r>
          </a:p>
          <a:p>
            <a:r>
              <a:rPr lang="en-US" dirty="0" smtClean="0"/>
              <a:t>Examples: fine, vine (</a:t>
            </a:r>
            <a:r>
              <a:rPr lang="en-US" dirty="0" err="1" smtClean="0"/>
              <a:t>f,v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Dental: The tip of tongue is active </a:t>
            </a:r>
            <a:r>
              <a:rPr lang="en-US" dirty="0" err="1" smtClean="0"/>
              <a:t>articulatorand</a:t>
            </a:r>
            <a:r>
              <a:rPr lang="en-US" dirty="0" smtClean="0"/>
              <a:t> the upper front teeth are passive articulator</a:t>
            </a:r>
          </a:p>
          <a:p>
            <a:r>
              <a:rPr lang="en-US" dirty="0" smtClean="0"/>
              <a:t>Example: thin, then  (</a:t>
            </a:r>
            <a:r>
              <a:rPr lang="en-US" dirty="0" err="1" smtClean="0"/>
              <a:t>th</a:t>
            </a:r>
            <a:r>
              <a:rPr lang="en-US" dirty="0" smtClean="0"/>
              <a:t>, </a:t>
            </a:r>
            <a:r>
              <a:rPr lang="en-US" dirty="0" err="1" smtClean="0"/>
              <a:t>th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Alveolar: The tip or the blade of the tongue is active articulator and the teeth ridge is passive articulator</a:t>
            </a:r>
          </a:p>
          <a:p>
            <a:r>
              <a:rPr lang="en-US" dirty="0" smtClean="0"/>
              <a:t>Example: tin, din, near, sin, zip, love (</a:t>
            </a:r>
            <a:r>
              <a:rPr lang="en-US" dirty="0" err="1" smtClean="0"/>
              <a:t>t,d,n,s,z,l</a:t>
            </a:r>
            <a:r>
              <a:rPr lang="en-US" dirty="0" smtClean="0"/>
              <a:t>,)</a:t>
            </a:r>
          </a:p>
          <a:p>
            <a:r>
              <a:rPr lang="en-US" dirty="0" smtClean="0"/>
              <a:t>Post- Alveolar: The tip of tongue is the active articulator and the part of the roof  of the mouth that lies immediately behind the teeth ridge is passive articulator.</a:t>
            </a:r>
          </a:p>
          <a:p>
            <a:r>
              <a:rPr lang="en-US" dirty="0" smtClean="0"/>
              <a:t>Example:  Try, dry (r)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Palato</a:t>
            </a:r>
            <a:r>
              <a:rPr lang="en-US" dirty="0" smtClean="0"/>
              <a:t>- Alveolar: The tip of the tongue  or tip and blade is/are the active articulator(s) and the teeth ridge is passive articulator. Simultaneously, the front of the tongue is raised in the direction of the hard palate.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Example: sheep, cheap, jeep ( </a:t>
            </a:r>
            <a:r>
              <a:rPr lang="en-US" dirty="0" err="1" smtClean="0"/>
              <a:t>sh,ch</a:t>
            </a:r>
            <a:r>
              <a:rPr lang="en-US" dirty="0" smtClean="0"/>
              <a:t>, </a:t>
            </a:r>
            <a:r>
              <a:rPr lang="en-US" dirty="0" err="1" smtClean="0"/>
              <a:t>jee</a:t>
            </a:r>
            <a:r>
              <a:rPr lang="en-US" dirty="0" smtClean="0"/>
              <a:t>,)</a:t>
            </a:r>
          </a:p>
          <a:p>
            <a:r>
              <a:rPr lang="en-US" dirty="0" smtClean="0"/>
              <a:t>Retroflex: The curled back tip of the tongue is the active articulator and the hinder part of the teeth ridge or the hard palate is the passive articulator.</a:t>
            </a:r>
          </a:p>
          <a:p>
            <a:r>
              <a:rPr lang="en-US" dirty="0" smtClean="0"/>
              <a:t>Example:  </a:t>
            </a:r>
            <a:r>
              <a:rPr lang="hi-IN" dirty="0" smtClean="0"/>
              <a:t>ट , ठ , ड , ढ , ण</a:t>
            </a:r>
            <a:r>
              <a:rPr lang="en-US" dirty="0" smtClean="0"/>
              <a:t>,</a:t>
            </a:r>
          </a:p>
          <a:p>
            <a:r>
              <a:rPr lang="en-US" dirty="0" smtClean="0"/>
              <a:t>Palatal: The front of tongue is active and the hard palate is the passive articulator.</a:t>
            </a:r>
          </a:p>
          <a:p>
            <a:r>
              <a:rPr lang="en-US" dirty="0" smtClean="0"/>
              <a:t>Example:  Yes (y)</a:t>
            </a:r>
          </a:p>
          <a:p>
            <a:r>
              <a:rPr lang="en-US" dirty="0" smtClean="0"/>
              <a:t>Velar: the back of tongue is the active articulator and the uvula is the passive articulator</a:t>
            </a:r>
          </a:p>
          <a:p>
            <a:r>
              <a:rPr lang="en-US" dirty="0" smtClean="0"/>
              <a:t>Example:  </a:t>
            </a:r>
            <a:r>
              <a:rPr lang="hi-IN" dirty="0" smtClean="0"/>
              <a:t>कलम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Glottal:  Vocal cards are the articulator</a:t>
            </a:r>
          </a:p>
          <a:p>
            <a:r>
              <a:rPr lang="en-US" dirty="0" smtClean="0"/>
              <a:t>Example: hat (h)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Manner of Articulation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Plosive:  Sound produced with a stricture of complete closer and sudden release is called plosive</a:t>
            </a:r>
          </a:p>
          <a:p>
            <a:r>
              <a:rPr lang="en-US" dirty="0" smtClean="0"/>
              <a:t>Examples: pin, </a:t>
            </a:r>
            <a:r>
              <a:rPr lang="en-US" dirty="0" err="1" smtClean="0"/>
              <a:t>bin,tin</a:t>
            </a:r>
            <a:r>
              <a:rPr lang="en-US" dirty="0" smtClean="0"/>
              <a:t>, kin, gun (</a:t>
            </a:r>
            <a:r>
              <a:rPr lang="en-US" dirty="0" err="1" smtClean="0"/>
              <a:t>p,b,t,g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more information visit: </a:t>
            </a:r>
            <a:r>
              <a:rPr lang="en-US" dirty="0" smtClean="0">
                <a:hlinkClick r:id="rId2"/>
              </a:rPr>
              <a:t>https://thesoundofenglish.org/plosives/</a:t>
            </a:r>
            <a:endParaRPr lang="en-US" dirty="0" smtClean="0"/>
          </a:p>
          <a:p>
            <a:r>
              <a:rPr lang="en-US" dirty="0" smtClean="0"/>
              <a:t>Affricate: Sounds that are produced with a stricture of complete closure and slow release are called </a:t>
            </a:r>
            <a:r>
              <a:rPr lang="en-US" dirty="0" err="1" smtClean="0"/>
              <a:t>Affricare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Example: chin, jam (</a:t>
            </a:r>
            <a:r>
              <a:rPr lang="en-US" dirty="0" err="1" smtClean="0"/>
              <a:t>ch</a:t>
            </a:r>
            <a:r>
              <a:rPr lang="en-US" dirty="0" smtClean="0"/>
              <a:t>, j)</a:t>
            </a:r>
          </a:p>
          <a:p>
            <a:r>
              <a:rPr lang="en-US" dirty="0" smtClean="0"/>
              <a:t>For more information visit: </a:t>
            </a:r>
            <a:r>
              <a:rPr lang="en-US" dirty="0" smtClean="0">
                <a:hlinkClick r:id="rId3"/>
              </a:rPr>
              <a:t>https://thesoundofenglish.org/affricates/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Nasal: Sounds that are articulated with a stricture of complete oral closure are called Nasal.</a:t>
            </a:r>
          </a:p>
          <a:p>
            <a:r>
              <a:rPr lang="en-US" dirty="0" smtClean="0"/>
              <a:t>Example: Sum, sun, sung (m, n, </a:t>
            </a:r>
            <a:r>
              <a:rPr lang="en-US" dirty="0" err="1" smtClean="0"/>
              <a:t>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more information visit: </a:t>
            </a:r>
            <a:r>
              <a:rPr lang="en-US" dirty="0" smtClean="0">
                <a:hlinkClick r:id="rId2"/>
              </a:rPr>
              <a:t>https://thesoundofenglish.org/nasal-sounds/</a:t>
            </a:r>
            <a:endParaRPr lang="en-US" dirty="0" smtClean="0"/>
          </a:p>
          <a:p>
            <a:r>
              <a:rPr lang="en-US" dirty="0" smtClean="0"/>
              <a:t>Trill or rolled consonant: Sounds that are articulated with a stricture of intermittent closure are called trill or rolled consonant.</a:t>
            </a:r>
          </a:p>
          <a:p>
            <a:r>
              <a:rPr lang="en-US" dirty="0" smtClean="0"/>
              <a:t>Example:  red, ran ( r 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</TotalTime>
  <Words>778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Paper Nine: English Phonetics and Linguistics</vt:lpstr>
      <vt:lpstr>Classification of Speech Sound: Consonant</vt:lpstr>
      <vt:lpstr>Description of consonant </vt:lpstr>
      <vt:lpstr>Place of Articulation </vt:lpstr>
      <vt:lpstr>Continue…</vt:lpstr>
      <vt:lpstr>Continue..</vt:lpstr>
      <vt:lpstr>Continue…</vt:lpstr>
      <vt:lpstr>Manner of Articulation</vt:lpstr>
      <vt:lpstr>Continue</vt:lpstr>
      <vt:lpstr>Continue</vt:lpstr>
      <vt:lpstr>Continue.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Nine: English Phonetics and Linguistics</dc:title>
  <dc:creator>Prithivi</dc:creator>
  <cp:lastModifiedBy>Prithivi</cp:lastModifiedBy>
  <cp:revision>2</cp:revision>
  <dcterms:created xsi:type="dcterms:W3CDTF">2020-08-15T08:35:36Z</dcterms:created>
  <dcterms:modified xsi:type="dcterms:W3CDTF">2020-08-15T09:09:04Z</dcterms:modified>
</cp:coreProperties>
</file>